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7" r:id="rId2"/>
    <p:sldId id="327" r:id="rId3"/>
    <p:sldId id="328" r:id="rId4"/>
    <p:sldId id="329" r:id="rId5"/>
    <p:sldId id="356" r:id="rId6"/>
    <p:sldId id="358" r:id="rId7"/>
  </p:sldIdLst>
  <p:sldSz cx="9144000" cy="5143500" type="screen16x9"/>
  <p:notesSz cx="7099300" cy="10234613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99CC00"/>
    <a:srgbClr val="66FF33"/>
    <a:srgbClr val="99FF33"/>
    <a:srgbClr val="000000"/>
    <a:srgbClr val="7F7F7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574" autoAdjust="0"/>
    <p:restoredTop sz="99554" autoAdjust="0"/>
  </p:normalViewPr>
  <p:slideViewPr>
    <p:cSldViewPr>
      <p:cViewPr>
        <p:scale>
          <a:sx n="70" d="100"/>
          <a:sy n="70" d="100"/>
        </p:scale>
        <p:origin x="-1284" y="-40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8" d="100"/>
          <a:sy n="48" d="100"/>
        </p:scale>
        <p:origin x="-2946" y="-108"/>
      </p:cViewPr>
      <p:guideLst>
        <p:guide orient="horz" pos="3224"/>
        <p:guide pos="2236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672" cy="511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088" y="0"/>
            <a:ext cx="3076672" cy="511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23825D70-A335-4ACF-A87C-6CF607175D1F}" type="datetimeFigureOut">
              <a:rPr lang="es-ES"/>
              <a:pPr>
                <a:defRPr/>
              </a:pPr>
              <a:t>07/09/2020</a:t>
            </a:fld>
            <a:endParaRPr lang="es-ES"/>
          </a:p>
        </p:txBody>
      </p:sp>
      <p:sp>
        <p:nvSpPr>
          <p:cNvPr id="532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68"/>
            <a:ext cx="3076672" cy="511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32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088" y="9721868"/>
            <a:ext cx="3076672" cy="511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865C234F-A476-4ABE-9B51-3A5D2CD0107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4543010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672" cy="51105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4021088" y="0"/>
            <a:ext cx="3076672" cy="51105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D626FDD-554A-42C7-9350-59A36F30E759}" type="datetimeFigureOut">
              <a:rPr lang="es-ES"/>
              <a:pPr>
                <a:defRPr/>
              </a:pPr>
              <a:t>07/09/2020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39700" y="768350"/>
            <a:ext cx="6819900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ES" noProof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10239" y="4860088"/>
            <a:ext cx="5678824" cy="46062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  <a:endParaRPr lang="es-ES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721868"/>
            <a:ext cx="3076672" cy="511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4021088" y="9721868"/>
            <a:ext cx="3076672" cy="511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91186C5-9567-400D-B053-AB7814F1B6E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9696243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026F77-B155-4F7A-945D-029382F4CF99}" type="datetimeFigureOut">
              <a:rPr lang="es-ES"/>
              <a:pPr>
                <a:defRPr/>
              </a:pPr>
              <a:t>07/09/2020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D68BB9-67C9-46E5-AC1C-FFBD4DF5F836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FCFCC2-F589-46F3-830C-9912AE31C438}" type="datetimeFigureOut">
              <a:rPr lang="es-ES"/>
              <a:pPr>
                <a:defRPr/>
              </a:pPr>
              <a:t>07/09/2020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D4FCBD-1219-4253-805D-131A9AF78326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154782"/>
            <a:ext cx="2057400" cy="329088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54782"/>
            <a:ext cx="6019800" cy="329088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91AC22-A2A6-453E-8C7A-695B3EA85FE5}" type="datetimeFigureOut">
              <a:rPr lang="es-ES"/>
              <a:pPr>
                <a:defRPr/>
              </a:pPr>
              <a:t>07/09/2020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9894FE-A517-4C58-BC8B-D035A484FFAE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83C39F-181C-4CAE-8412-EA4E0556772C}" type="datetimeFigureOut">
              <a:rPr lang="es-ES"/>
              <a:pPr>
                <a:defRPr/>
              </a:pPr>
              <a:t>07/09/2020</a:t>
            </a:fld>
            <a:endParaRPr lang="es-ES" dirty="0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EF9AB1-EE0B-4739-B124-0248462FD9BD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92BCBF-5876-4DC7-83ED-9B50813A3E64}" type="datetimeFigureOut">
              <a:rPr lang="es-ES"/>
              <a:pPr>
                <a:defRPr/>
              </a:pPr>
              <a:t>07/09/2020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D7484C-5ED9-4414-9A89-8954188A1F91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14015F-20D3-49B5-8B47-FBD3E6DB4B36}" type="datetimeFigureOut">
              <a:rPr lang="es-ES"/>
              <a:pPr>
                <a:defRPr/>
              </a:pPr>
              <a:t>07/09/2020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F663C5-4EBF-4D12-BA32-9228A1EBB058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ABD49A-752C-403C-B48D-4E797F349A11}" type="datetimeFigureOut">
              <a:rPr lang="es-ES"/>
              <a:pPr>
                <a:defRPr/>
              </a:pPr>
              <a:t>07/09/2020</a:t>
            </a:fld>
            <a:endParaRPr lang="es-ES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5DEE40-38C8-42BF-ADF3-E6DA915BFA52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037E81-5EF7-4849-9689-2BABBB1423EF}" type="datetimeFigureOut">
              <a:rPr lang="es-ES"/>
              <a:pPr>
                <a:defRPr/>
              </a:pPr>
              <a:t>07/09/2020</a:t>
            </a:fld>
            <a:endParaRPr lang="es-ES" dirty="0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4B0750-9249-4910-A9EE-E0DEB0F7205E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C23DEE-92D6-43AF-9482-E989E9A079A8}" type="datetimeFigureOut">
              <a:rPr lang="es-ES"/>
              <a:pPr>
                <a:defRPr/>
              </a:pPr>
              <a:t>07/09/2020</a:t>
            </a:fld>
            <a:endParaRPr lang="es-ES" dirty="0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6A6774-049E-41E3-9DF7-E05C98E31EBB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6FEFCD-E64E-4CFC-A8BE-43E235AAC387}" type="datetimeFigureOut">
              <a:rPr lang="es-ES"/>
              <a:pPr>
                <a:defRPr/>
              </a:pPr>
              <a:t>07/09/2020</a:t>
            </a:fld>
            <a:endParaRPr lang="es-ES" dirty="0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E13305-FA60-4C13-B38F-384ABC1AB33F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A72060-6EE9-476E-826C-EFF9397FF8C2}" type="datetimeFigureOut">
              <a:rPr lang="es-ES"/>
              <a:pPr>
                <a:defRPr/>
              </a:pPr>
              <a:t>07/09/2020</a:t>
            </a:fld>
            <a:endParaRPr lang="es-ES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891DE0-5ACE-49CF-BF3A-E3EEB17C05C5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A3DCA8-44CB-441F-B0ED-1C01366EDA2E}" type="datetimeFigureOut">
              <a:rPr lang="es-ES"/>
              <a:pPr>
                <a:defRPr/>
              </a:pPr>
              <a:t>07/09/2020</a:t>
            </a:fld>
            <a:endParaRPr lang="es-ES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A2EE9C-D7BA-4002-B733-0245DAA8EE9E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</a:p>
        </p:txBody>
      </p:sp>
      <p:sp>
        <p:nvSpPr>
          <p:cNvPr id="4099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E6F5B25-E1E4-4762-B9CF-D38B893AAA34}" type="datetimeFigureOut">
              <a:rPr lang="es-ES"/>
              <a:pPr>
                <a:defRPr/>
              </a:pPr>
              <a:t>07/09/2020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C5A0932-5EC4-419A-8009-C7D8CA97A3AF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>
    <p:fad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"/>
          <p:cNvSpPr/>
          <p:nvPr/>
        </p:nvSpPr>
        <p:spPr>
          <a:xfrm>
            <a:off x="1820863" y="700088"/>
            <a:ext cx="6927850" cy="2000250"/>
          </a:xfrm>
          <a:prstGeom prst="rect">
            <a:avLst/>
          </a:prstGeom>
          <a:solidFill>
            <a:schemeClr val="lt1">
              <a:alpha val="59000"/>
            </a:schemeClr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</p:txBody>
      </p:sp>
      <p:pic>
        <p:nvPicPr>
          <p:cNvPr id="5123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4075" y="339725"/>
            <a:ext cx="6240463" cy="265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3 Rectángulo"/>
          <p:cNvSpPr/>
          <p:nvPr/>
        </p:nvSpPr>
        <p:spPr>
          <a:xfrm>
            <a:off x="1835150" y="3292475"/>
            <a:ext cx="6927850" cy="1008063"/>
          </a:xfrm>
          <a:prstGeom prst="rect">
            <a:avLst/>
          </a:prstGeom>
          <a:solidFill>
            <a:schemeClr val="lt1">
              <a:alpha val="59000"/>
            </a:schemeClr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s-AR" sz="2000" b="1" dirty="0" smtClean="0">
                <a:solidFill>
                  <a:srgbClr val="404040"/>
                </a:solidFill>
                <a:latin typeface="Arial Black" pitchFamily="34" charset="0"/>
              </a:rPr>
              <a:t>PRESENTACIÓN INSTITUCIONAL </a:t>
            </a:r>
          </a:p>
          <a:p>
            <a:pPr algn="ctr">
              <a:defRPr/>
            </a:pPr>
            <a:endParaRPr lang="es-AR" sz="2000" b="1" dirty="0">
              <a:solidFill>
                <a:srgbClr val="40404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2051720" y="1275606"/>
            <a:ext cx="5544616" cy="3168352"/>
          </a:xfrm>
          <a:prstGeom prst="rect">
            <a:avLst/>
          </a:prstGeom>
          <a:solidFill>
            <a:schemeClr val="bg1">
              <a:alpha val="72000"/>
            </a:schemeClr>
          </a:solidFill>
          <a:ln>
            <a:noFill/>
          </a:ln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1928813" y="142875"/>
            <a:ext cx="6757987" cy="85725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tlCol="0">
            <a:norm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es-AR" sz="3600" b="1" dirty="0" smtClean="0">
                <a:solidFill>
                  <a:schemeClr val="bg1">
                    <a:lumMod val="95000"/>
                  </a:schemeClr>
                </a:solidFill>
              </a:rPr>
              <a:t>¿Qué es el INYM?</a:t>
            </a:r>
            <a:endParaRPr lang="es-ES" sz="3600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2556222" y="1499021"/>
            <a:ext cx="4464050" cy="2728913"/>
          </a:xfrm>
          <a:prstGeom prst="rect">
            <a:avLst/>
          </a:prstGeom>
          <a:ln/>
        </p:spPr>
        <p:txBody>
          <a:bodyPr>
            <a:normAutofit fontScale="92500" lnSpcReduction="10000"/>
          </a:bodyPr>
          <a:lstStyle/>
          <a:p>
            <a:pPr marL="342900" indent="-327025" algn="ctr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s-A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itchFamily="34" charset="0"/>
              </a:rPr>
              <a:t>E</a:t>
            </a:r>
            <a:r>
              <a:rPr lang="es-AR" sz="1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itchFamily="34" charset="0"/>
              </a:rPr>
              <a:t>nte </a:t>
            </a:r>
            <a:r>
              <a:rPr lang="es-A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itchFamily="34" charset="0"/>
              </a:rPr>
              <a:t>de </a:t>
            </a:r>
            <a:r>
              <a:rPr lang="es-AR" sz="1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itchFamily="34" charset="0"/>
              </a:rPr>
              <a:t>derecho </a:t>
            </a:r>
            <a:r>
              <a:rPr lang="es-ES" sz="1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itchFamily="34" charset="0"/>
              </a:rPr>
              <a:t>público n</a:t>
            </a:r>
            <a:r>
              <a:rPr lang="es-AR" sz="1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itchFamily="34" charset="0"/>
              </a:rPr>
              <a:t>o  estatal</a:t>
            </a:r>
            <a:r>
              <a:rPr lang="es-A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itchFamily="34" charset="0"/>
              </a:rPr>
              <a:t> </a:t>
            </a:r>
            <a:r>
              <a:rPr lang="es-AR" sz="1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itchFamily="34" charset="0"/>
              </a:rPr>
              <a:t>con </a:t>
            </a:r>
            <a:r>
              <a:rPr lang="es-AR" sz="1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itchFamily="34" charset="0"/>
              </a:rPr>
              <a:t>jurisdicción </a:t>
            </a:r>
            <a:r>
              <a:rPr lang="es-AR" sz="19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itchFamily="34" charset="0"/>
              </a:rPr>
              <a:t>nacional</a:t>
            </a:r>
            <a:endParaRPr lang="es-AR" sz="1900" b="1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  <a:cs typeface="Arial" pitchFamily="34" charset="0"/>
            </a:endParaRPr>
          </a:p>
          <a:p>
            <a:pPr marL="342900" indent="-327025" algn="ctr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s-AR" sz="19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itchFamily="34" charset="0"/>
              </a:rPr>
              <a:t>R</a:t>
            </a:r>
            <a:r>
              <a:rPr lang="es-AR" sz="1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itchFamily="34" charset="0"/>
              </a:rPr>
              <a:t>epresenta </a:t>
            </a:r>
            <a:r>
              <a:rPr lang="es-A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itchFamily="34" charset="0"/>
              </a:rPr>
              <a:t>a </a:t>
            </a:r>
            <a:r>
              <a:rPr lang="es-AR" sz="1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itchFamily="34" charset="0"/>
              </a:rPr>
              <a:t>todo el sector </a:t>
            </a:r>
            <a:r>
              <a:rPr lang="es-AR" sz="1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itchFamily="34" charset="0"/>
              </a:rPr>
              <a:t>yerbatero</a:t>
            </a:r>
            <a:endParaRPr lang="es-AR" sz="190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  <a:cs typeface="Arial" pitchFamily="34" charset="0"/>
            </a:endParaRPr>
          </a:p>
          <a:p>
            <a:pPr marL="342900" indent="-327025" algn="ctr" fontAlgn="auto">
              <a:lnSpc>
                <a:spcPct val="120000"/>
              </a:lnSpc>
              <a:spcBef>
                <a:spcPct val="20000"/>
              </a:spcBef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s-AR" sz="1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itchFamily="34" charset="0"/>
              </a:rPr>
              <a:t>Año creación: </a:t>
            </a:r>
            <a:r>
              <a:rPr lang="es-AR" sz="19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itchFamily="34" charset="0"/>
              </a:rPr>
              <a:t>2002 </a:t>
            </a:r>
            <a:r>
              <a:rPr lang="es-AR" sz="1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itchFamily="34" charset="0"/>
              </a:rPr>
              <a:t>por </a:t>
            </a:r>
            <a:r>
              <a:rPr lang="es-A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itchFamily="34" charset="0"/>
              </a:rPr>
              <a:t>ley</a:t>
            </a:r>
          </a:p>
          <a:p>
            <a:pPr marL="342900" indent="-327025" algn="ctr" fontAlgn="auto">
              <a:lnSpc>
                <a:spcPct val="120000"/>
              </a:lnSpc>
              <a:spcBef>
                <a:spcPct val="20000"/>
              </a:spcBef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s-AR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itchFamily="34" charset="0"/>
              </a:rPr>
              <a:t>Nº </a:t>
            </a:r>
            <a:r>
              <a:rPr lang="es-AR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itchFamily="34" charset="0"/>
              </a:rPr>
              <a:t>25.564 </a:t>
            </a:r>
          </a:p>
          <a:p>
            <a:pPr marL="342900" indent="-327025" algn="ctr" fontAlgn="auto">
              <a:lnSpc>
                <a:spcPct val="120000"/>
              </a:lnSpc>
              <a:spcBef>
                <a:spcPct val="20000"/>
              </a:spcBef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s-AR" sz="1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itchFamily="34" charset="0"/>
              </a:rPr>
              <a:t> </a:t>
            </a:r>
            <a:r>
              <a:rPr lang="es-A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itchFamily="34" charset="0"/>
              </a:rPr>
              <a:t>reglamentado por </a:t>
            </a:r>
            <a:r>
              <a:rPr lang="es-AR" sz="1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itchFamily="34" charset="0"/>
              </a:rPr>
              <a:t>decreto</a:t>
            </a:r>
            <a:endParaRPr lang="es-AR" sz="190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  <a:cs typeface="Arial" pitchFamily="34" charset="0"/>
            </a:endParaRPr>
          </a:p>
          <a:p>
            <a:pPr marL="342900" indent="-327025" algn="ctr" fontAlgn="auto">
              <a:lnSpc>
                <a:spcPct val="120000"/>
              </a:lnSpc>
              <a:spcBef>
                <a:spcPct val="20000"/>
              </a:spcBef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s-AR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itchFamily="34" charset="0"/>
              </a:rPr>
              <a:t>Nº 1.240/02.</a:t>
            </a:r>
            <a:endParaRPr lang="es-AR" sz="2400" b="1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  <a:cs typeface="Arial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2123728" y="1071552"/>
            <a:ext cx="6192688" cy="3804454"/>
          </a:xfrm>
          <a:prstGeom prst="rect">
            <a:avLst/>
          </a:prstGeom>
          <a:solidFill>
            <a:schemeClr val="bg1">
              <a:alpha val="72000"/>
            </a:schemeClr>
          </a:solidFill>
          <a:ln>
            <a:noFill/>
          </a:ln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1928813" y="142875"/>
            <a:ext cx="6757987" cy="85725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tlCol="0">
            <a:norm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es-AR" sz="3600" b="1" dirty="0" smtClean="0">
                <a:solidFill>
                  <a:schemeClr val="bg1">
                    <a:lumMod val="95000"/>
                  </a:schemeClr>
                </a:solidFill>
              </a:rPr>
              <a:t>¿Cuáles son sus objetivos?</a:t>
            </a:r>
            <a:endParaRPr lang="es-ES" sz="3600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2143109" y="1203598"/>
            <a:ext cx="5885275" cy="2939788"/>
          </a:xfrm>
          <a:prstGeom prst="rect">
            <a:avLst/>
          </a:prstGeom>
          <a:ln/>
        </p:spPr>
        <p:txBody>
          <a:bodyPr/>
          <a:lstStyle/>
          <a:p>
            <a:pPr marL="342900" indent="-327025" algn="ctr" fontAlgn="auto">
              <a:spcBef>
                <a:spcPts val="0"/>
              </a:spcBef>
              <a:spcAft>
                <a:spcPts val="0"/>
              </a:spcAft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s-ES" sz="25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+mn-cs"/>
              </a:rPr>
              <a:t>Promover, fomentar y fortalecer el desarrollo de </a:t>
            </a:r>
            <a:r>
              <a:rPr lang="es-ES" sz="25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+mn-cs"/>
              </a:rPr>
              <a:t>la producción</a:t>
            </a:r>
            <a:r>
              <a:rPr lang="es-ES" sz="25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+mn-cs"/>
              </a:rPr>
              <a:t>, elaboración, industrialización, </a:t>
            </a:r>
            <a:r>
              <a:rPr lang="es-ES" sz="25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+mn-cs"/>
              </a:rPr>
              <a:t> comercialización </a:t>
            </a:r>
            <a:r>
              <a:rPr lang="es-ES" sz="25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+mn-cs"/>
              </a:rPr>
              <a:t>y consumo de la yerba mate y derivados, en sus diferentes modalidades de consumo y usos, procurando la sustentabilidad de los distintos sectores involucrados en la </a:t>
            </a:r>
            <a:r>
              <a:rPr lang="es-ES" sz="25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+mn-cs"/>
              </a:rPr>
              <a:t>actividad.</a:t>
            </a:r>
            <a:endParaRPr lang="es-AR" sz="2500" b="1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  <a:cs typeface="Arial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1835696" y="915566"/>
            <a:ext cx="6768752" cy="3960440"/>
          </a:xfrm>
          <a:prstGeom prst="rect">
            <a:avLst/>
          </a:prstGeom>
          <a:solidFill>
            <a:schemeClr val="bg1">
              <a:alpha val="72000"/>
            </a:schemeClr>
          </a:solidFill>
          <a:ln>
            <a:noFill/>
          </a:ln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1928813" y="58738"/>
            <a:ext cx="6757987" cy="85725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tlCol="0">
            <a:norm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es-AR" sz="3600" b="1" dirty="0" smtClean="0">
                <a:solidFill>
                  <a:schemeClr val="bg1">
                    <a:lumMod val="95000"/>
                  </a:schemeClr>
                </a:solidFill>
              </a:rPr>
              <a:t>¿Cómo funciona?</a:t>
            </a:r>
            <a:endParaRPr lang="es-ES" sz="3600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2051720" y="1059582"/>
            <a:ext cx="6408712" cy="3672408"/>
          </a:xfrm>
          <a:prstGeom prst="rect">
            <a:avLst/>
          </a:prstGeom>
          <a:ln/>
        </p:spPr>
        <p:txBody>
          <a:bodyPr/>
          <a:lstStyle/>
          <a:p>
            <a:pPr marL="342900" indent="-327025" fontAlgn="auto">
              <a:spcBef>
                <a:spcPts val="0"/>
              </a:spcBef>
              <a:spcAft>
                <a:spcPts val="0"/>
              </a:spcAft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s-ES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+mn-cs"/>
              </a:rPr>
              <a:t>Directorio  conformado por 12 Miembros: </a:t>
            </a:r>
          </a:p>
          <a:p>
            <a:pPr marL="342900" indent="-327025" fontAlgn="auto">
              <a:spcBef>
                <a:spcPts val="0"/>
              </a:spcBef>
              <a:spcAft>
                <a:spcPts val="0"/>
              </a:spcAft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es-ES" sz="2000" b="1" dirty="0" smtClean="0">
              <a:solidFill>
                <a:schemeClr val="tx1">
                  <a:lumMod val="65000"/>
                  <a:lumOff val="35000"/>
                </a:schemeClr>
              </a:solidFill>
              <a:latin typeface="+mj-lt"/>
              <a:cs typeface="+mn-cs"/>
            </a:endParaRPr>
          </a:p>
          <a:p>
            <a:pPr marL="342900" indent="-327025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s-ES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+mn-cs"/>
              </a:rPr>
              <a:t>PRESIDENTE: </a:t>
            </a:r>
            <a:r>
              <a:rPr lang="es-E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+mn-cs"/>
              </a:rPr>
              <a:t> </a:t>
            </a:r>
            <a:r>
              <a:rPr lang="es-ES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+mn-cs"/>
              </a:rPr>
              <a:t>Poder Ejecutivo Nacional </a:t>
            </a:r>
          </a:p>
          <a:p>
            <a:pPr marL="342900" indent="-327025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s-ES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+mn-cs"/>
              </a:rPr>
              <a:t>1 DIRECTOR:  </a:t>
            </a:r>
            <a:r>
              <a:rPr lang="es-E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Gobierno de Corrientes</a:t>
            </a:r>
          </a:p>
          <a:p>
            <a:pPr marL="342900" indent="-327025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s-ES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1 DIRECTOR: </a:t>
            </a:r>
            <a:r>
              <a:rPr lang="es-E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s-E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Gobierno de Misiones</a:t>
            </a:r>
          </a:p>
          <a:p>
            <a:pPr marL="342900" indent="-327025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s-ES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2 DIRECTORES: </a:t>
            </a:r>
            <a:r>
              <a:rPr lang="es-E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Sector Industrial </a:t>
            </a:r>
          </a:p>
          <a:p>
            <a:pPr marL="342900" indent="-327025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s-ES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2 DIRECTORES: </a:t>
            </a:r>
            <a:r>
              <a:rPr lang="es-E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Sector Cooperativo </a:t>
            </a:r>
          </a:p>
          <a:p>
            <a:pPr marL="342900" indent="-327025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s-ES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3 DIRECTORES: </a:t>
            </a:r>
            <a:r>
              <a:rPr lang="es-E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Sector Productores Primarios </a:t>
            </a:r>
          </a:p>
          <a:p>
            <a:pPr marL="342900" indent="-327025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s-ES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1 DIRECTOR: </a:t>
            </a:r>
            <a:r>
              <a:rPr lang="es-E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Sector Secaderos</a:t>
            </a:r>
          </a:p>
          <a:p>
            <a:pPr marL="342900" indent="-327025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s-ES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1 DIRECTOR: </a:t>
            </a:r>
            <a:r>
              <a:rPr lang="es-E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Sector de los Trabajadores Rurales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1763688" y="987574"/>
            <a:ext cx="4104456" cy="3816424"/>
          </a:xfrm>
          <a:prstGeom prst="rect">
            <a:avLst/>
          </a:prstGeom>
          <a:solidFill>
            <a:schemeClr val="bg1">
              <a:alpha val="72000"/>
            </a:schemeClr>
          </a:solidFill>
          <a:ln>
            <a:noFill/>
          </a:ln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1928813" y="58738"/>
            <a:ext cx="6757987" cy="85725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tlCol="0">
            <a:norm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es-AR" sz="3600" b="1" dirty="0" smtClean="0">
                <a:solidFill>
                  <a:schemeClr val="bg1">
                    <a:lumMod val="95000"/>
                  </a:schemeClr>
                </a:solidFill>
              </a:rPr>
              <a:t>¿Cómo se financia?</a:t>
            </a:r>
            <a:endParaRPr lang="es-ES" sz="3600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1763688" y="987574"/>
            <a:ext cx="3888432" cy="3744416"/>
          </a:xfrm>
          <a:prstGeom prst="rect">
            <a:avLst/>
          </a:prstGeom>
          <a:ln/>
        </p:spPr>
        <p:txBody>
          <a:bodyPr/>
          <a:lstStyle/>
          <a:p>
            <a:pPr indent="15875" algn="ctr" fontAlgn="auto">
              <a:spcBef>
                <a:spcPts val="0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s-AR" sz="25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+mn-cs"/>
              </a:rPr>
              <a:t>El Instituto </a:t>
            </a:r>
            <a:r>
              <a:rPr lang="es-AR" sz="25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+mn-cs"/>
              </a:rPr>
              <a:t>se financia con la </a:t>
            </a:r>
            <a:r>
              <a:rPr lang="es-AR" sz="25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+mn-cs"/>
              </a:rPr>
              <a:t>Tasa de Fiscalización. </a:t>
            </a:r>
          </a:p>
          <a:p>
            <a:pPr indent="15875" algn="ctr" fontAlgn="auto">
              <a:spcBef>
                <a:spcPts val="0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es-AR" sz="2500" b="1" dirty="0" smtClean="0">
              <a:solidFill>
                <a:schemeClr val="tx1">
                  <a:lumMod val="65000"/>
                  <a:lumOff val="35000"/>
                </a:schemeClr>
              </a:solidFill>
              <a:latin typeface="+mj-lt"/>
              <a:cs typeface="+mn-cs"/>
            </a:endParaRPr>
          </a:p>
          <a:p>
            <a:pPr indent="15875" algn="ctr" fontAlgn="auto">
              <a:spcBef>
                <a:spcPts val="0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s-AR" sz="25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+mn-cs"/>
              </a:rPr>
              <a:t>Todos los paquetes de Yerba Mate deben llevar adherida una estampilla que certifica su pago.</a:t>
            </a:r>
            <a:endParaRPr lang="es-AR" sz="250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  <a:cs typeface="+mn-cs"/>
            </a:endParaRPr>
          </a:p>
        </p:txBody>
      </p:sp>
      <p:pic>
        <p:nvPicPr>
          <p:cNvPr id="7" name="6 Imagen" descr="unnamed.png"/>
          <p:cNvPicPr>
            <a:picLocks noChangeAspect="1"/>
          </p:cNvPicPr>
          <p:nvPr/>
        </p:nvPicPr>
        <p:blipFill>
          <a:blip r:embed="rId2" cstate="screen"/>
          <a:stretch>
            <a:fillRect/>
          </a:stretch>
        </p:blipFill>
        <p:spPr>
          <a:xfrm>
            <a:off x="6444208" y="1851670"/>
            <a:ext cx="1714951" cy="1368152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2051720" y="1039044"/>
            <a:ext cx="5616624" cy="3908970"/>
          </a:xfrm>
          <a:prstGeom prst="rect">
            <a:avLst/>
          </a:prstGeom>
          <a:solidFill>
            <a:schemeClr val="bg1">
              <a:alpha val="72000"/>
            </a:schemeClr>
          </a:solidFill>
          <a:ln>
            <a:noFill/>
          </a:ln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</p:txBody>
      </p:sp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1928813" y="58738"/>
            <a:ext cx="6757987" cy="85725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tlCol="0">
            <a:norm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es-AR" sz="3600" b="1" dirty="0" smtClean="0">
                <a:solidFill>
                  <a:schemeClr val="bg1">
                    <a:lumMod val="95000"/>
                  </a:schemeClr>
                </a:solidFill>
              </a:rPr>
              <a:t>¿Qué hace el INYM?</a:t>
            </a:r>
            <a:endParaRPr lang="es-ES" sz="3600" b="1" dirty="0">
              <a:solidFill>
                <a:schemeClr val="bg1">
                  <a:lumMod val="95000"/>
                </a:schemeClr>
              </a:solidFill>
            </a:endParaRPr>
          </a:p>
        </p:txBody>
      </p:sp>
      <p:grpSp>
        <p:nvGrpSpPr>
          <p:cNvPr id="20" name="19 Grupo"/>
          <p:cNvGrpSpPr/>
          <p:nvPr/>
        </p:nvGrpSpPr>
        <p:grpSpPr>
          <a:xfrm>
            <a:off x="2699792" y="1131590"/>
            <a:ext cx="3024336" cy="3670667"/>
            <a:chOff x="2843808" y="1419622"/>
            <a:chExt cx="3024336" cy="3670667"/>
          </a:xfrm>
        </p:grpSpPr>
        <p:sp>
          <p:nvSpPr>
            <p:cNvPr id="8" name="7 CuadroTexto"/>
            <p:cNvSpPr txBox="1"/>
            <p:nvPr/>
          </p:nvSpPr>
          <p:spPr>
            <a:xfrm>
              <a:off x="3059832" y="1563638"/>
              <a:ext cx="1584176" cy="369332"/>
            </a:xfrm>
            <a:prstGeom prst="rect">
              <a:avLst/>
            </a:prstGeom>
            <a:solidFill>
              <a:srgbClr val="00B050"/>
            </a:solidFill>
          </p:spPr>
          <p:txBody>
            <a:bodyPr wrap="square" rtlCol="0">
              <a:spAutoFit/>
            </a:bodyPr>
            <a:lstStyle/>
            <a:p>
              <a:r>
                <a:rPr lang="es-AR" b="1" dirty="0" smtClean="0">
                  <a:solidFill>
                    <a:schemeClr val="bg1"/>
                  </a:solidFill>
                </a:rPr>
                <a:t>FISCALIZA</a:t>
              </a:r>
            </a:p>
          </p:txBody>
        </p:sp>
        <p:sp>
          <p:nvSpPr>
            <p:cNvPr id="9" name="8 CuadroTexto"/>
            <p:cNvSpPr txBox="1"/>
            <p:nvPr/>
          </p:nvSpPr>
          <p:spPr>
            <a:xfrm>
              <a:off x="3059832" y="2139702"/>
              <a:ext cx="1584176" cy="369332"/>
            </a:xfrm>
            <a:prstGeom prst="rect">
              <a:avLst/>
            </a:prstGeom>
            <a:solidFill>
              <a:srgbClr val="00B050"/>
            </a:solidFill>
          </p:spPr>
          <p:txBody>
            <a:bodyPr wrap="square" rtlCol="0">
              <a:spAutoFit/>
            </a:bodyPr>
            <a:lstStyle/>
            <a:p>
              <a:r>
                <a:rPr lang="es-AR" b="1" dirty="0" smtClean="0">
                  <a:solidFill>
                    <a:schemeClr val="bg1"/>
                  </a:solidFill>
                </a:rPr>
                <a:t>PROMOCIONA</a:t>
              </a:r>
            </a:p>
          </p:txBody>
        </p:sp>
        <p:sp>
          <p:nvSpPr>
            <p:cNvPr id="10" name="9 CuadroTexto"/>
            <p:cNvSpPr txBox="1"/>
            <p:nvPr/>
          </p:nvSpPr>
          <p:spPr>
            <a:xfrm>
              <a:off x="3059832" y="2715766"/>
              <a:ext cx="1584176" cy="369332"/>
            </a:xfrm>
            <a:prstGeom prst="rect">
              <a:avLst/>
            </a:prstGeom>
            <a:solidFill>
              <a:srgbClr val="00B050"/>
            </a:solidFill>
          </p:spPr>
          <p:txBody>
            <a:bodyPr wrap="square" rtlCol="0">
              <a:spAutoFit/>
            </a:bodyPr>
            <a:lstStyle/>
            <a:p>
              <a:r>
                <a:rPr lang="es-AR" b="1" dirty="0" smtClean="0">
                  <a:solidFill>
                    <a:schemeClr val="bg1"/>
                  </a:solidFill>
                </a:rPr>
                <a:t>INVESTIGA</a:t>
              </a:r>
            </a:p>
          </p:txBody>
        </p:sp>
        <p:sp>
          <p:nvSpPr>
            <p:cNvPr id="11" name="10 CuadroTexto"/>
            <p:cNvSpPr txBox="1"/>
            <p:nvPr/>
          </p:nvSpPr>
          <p:spPr>
            <a:xfrm>
              <a:off x="3059832" y="3291830"/>
              <a:ext cx="1584176" cy="369332"/>
            </a:xfrm>
            <a:prstGeom prst="rect">
              <a:avLst/>
            </a:prstGeom>
            <a:solidFill>
              <a:srgbClr val="00B050"/>
            </a:solidFill>
          </p:spPr>
          <p:txBody>
            <a:bodyPr wrap="square" rtlCol="0">
              <a:spAutoFit/>
            </a:bodyPr>
            <a:lstStyle/>
            <a:p>
              <a:r>
                <a:rPr lang="es-AR" b="1" dirty="0" smtClean="0">
                  <a:solidFill>
                    <a:schemeClr val="bg1"/>
                  </a:solidFill>
                </a:rPr>
                <a:t>DESARROLLA</a:t>
              </a:r>
              <a:endParaRPr lang="es-AR" b="1" dirty="0">
                <a:solidFill>
                  <a:schemeClr val="bg1"/>
                </a:solidFill>
              </a:endParaRPr>
            </a:p>
          </p:txBody>
        </p:sp>
        <p:sp>
          <p:nvSpPr>
            <p:cNvPr id="12" name="11 CuadroTexto"/>
            <p:cNvSpPr txBox="1"/>
            <p:nvPr/>
          </p:nvSpPr>
          <p:spPr>
            <a:xfrm>
              <a:off x="3059832" y="3867894"/>
              <a:ext cx="1584176" cy="369332"/>
            </a:xfrm>
            <a:prstGeom prst="rect">
              <a:avLst/>
            </a:prstGeom>
            <a:solidFill>
              <a:srgbClr val="00B050"/>
            </a:solidFill>
          </p:spPr>
          <p:txBody>
            <a:bodyPr wrap="square" rtlCol="0">
              <a:spAutoFit/>
            </a:bodyPr>
            <a:lstStyle/>
            <a:p>
              <a:r>
                <a:rPr lang="es-AR" b="1" dirty="0" smtClean="0">
                  <a:solidFill>
                    <a:schemeClr val="bg1"/>
                  </a:solidFill>
                </a:rPr>
                <a:t>CAPACITA</a:t>
              </a:r>
              <a:endParaRPr lang="es-AR" b="1" dirty="0">
                <a:solidFill>
                  <a:schemeClr val="bg1"/>
                </a:solidFill>
              </a:endParaRPr>
            </a:p>
          </p:txBody>
        </p:sp>
        <p:sp>
          <p:nvSpPr>
            <p:cNvPr id="13" name="12 CuadroTexto"/>
            <p:cNvSpPr txBox="1"/>
            <p:nvPr/>
          </p:nvSpPr>
          <p:spPr>
            <a:xfrm>
              <a:off x="3059832" y="4443958"/>
              <a:ext cx="2808312" cy="646331"/>
            </a:xfrm>
            <a:prstGeom prst="rect">
              <a:avLst/>
            </a:prstGeom>
            <a:solidFill>
              <a:srgbClr val="00B050"/>
            </a:solidFill>
          </p:spPr>
          <p:txBody>
            <a:bodyPr wrap="square" rtlCol="0">
              <a:spAutoFit/>
            </a:bodyPr>
            <a:lstStyle/>
            <a:p>
              <a:r>
                <a:rPr lang="es-AR" b="1" dirty="0" smtClean="0">
                  <a:solidFill>
                    <a:schemeClr val="bg1"/>
                  </a:solidFill>
                </a:rPr>
                <a:t>ACUERDA PRECIO DE LA MATERIA PRIMA</a:t>
              </a:r>
              <a:endParaRPr lang="es-AR" b="1" dirty="0">
                <a:solidFill>
                  <a:schemeClr val="bg1"/>
                </a:solidFill>
              </a:endParaRPr>
            </a:p>
          </p:txBody>
        </p:sp>
        <p:sp>
          <p:nvSpPr>
            <p:cNvPr id="14" name="13 Elipse"/>
            <p:cNvSpPr/>
            <p:nvPr/>
          </p:nvSpPr>
          <p:spPr>
            <a:xfrm>
              <a:off x="2843808" y="1419622"/>
              <a:ext cx="288032" cy="288032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AR" dirty="0" smtClean="0"/>
                <a:t>1</a:t>
              </a:r>
              <a:endParaRPr lang="es-AR" dirty="0"/>
            </a:p>
          </p:txBody>
        </p:sp>
        <p:sp>
          <p:nvSpPr>
            <p:cNvPr id="15" name="14 Elipse"/>
            <p:cNvSpPr/>
            <p:nvPr/>
          </p:nvSpPr>
          <p:spPr>
            <a:xfrm>
              <a:off x="2843808" y="1995686"/>
              <a:ext cx="288032" cy="288032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AR" dirty="0" smtClean="0"/>
                <a:t>2</a:t>
              </a:r>
              <a:endParaRPr lang="es-AR" dirty="0"/>
            </a:p>
          </p:txBody>
        </p:sp>
        <p:sp>
          <p:nvSpPr>
            <p:cNvPr id="16" name="15 Elipse"/>
            <p:cNvSpPr/>
            <p:nvPr/>
          </p:nvSpPr>
          <p:spPr>
            <a:xfrm>
              <a:off x="2843808" y="2571750"/>
              <a:ext cx="288032" cy="288032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AR" dirty="0" smtClean="0"/>
                <a:t>3</a:t>
              </a:r>
              <a:endParaRPr lang="es-AR" dirty="0"/>
            </a:p>
          </p:txBody>
        </p:sp>
        <p:sp>
          <p:nvSpPr>
            <p:cNvPr id="17" name="16 Elipse"/>
            <p:cNvSpPr/>
            <p:nvPr/>
          </p:nvSpPr>
          <p:spPr>
            <a:xfrm>
              <a:off x="2843808" y="3219822"/>
              <a:ext cx="288032" cy="288032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AR" dirty="0" smtClean="0"/>
                <a:t>4</a:t>
              </a:r>
              <a:endParaRPr lang="es-AR" dirty="0"/>
            </a:p>
          </p:txBody>
        </p:sp>
        <p:sp>
          <p:nvSpPr>
            <p:cNvPr id="18" name="17 Elipse"/>
            <p:cNvSpPr/>
            <p:nvPr/>
          </p:nvSpPr>
          <p:spPr>
            <a:xfrm>
              <a:off x="2843808" y="3795886"/>
              <a:ext cx="288032" cy="288032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AR" dirty="0" smtClean="0"/>
                <a:t>5</a:t>
              </a:r>
              <a:endParaRPr lang="es-AR" dirty="0"/>
            </a:p>
          </p:txBody>
        </p:sp>
        <p:sp>
          <p:nvSpPr>
            <p:cNvPr id="19" name="18 Elipse"/>
            <p:cNvSpPr/>
            <p:nvPr/>
          </p:nvSpPr>
          <p:spPr>
            <a:xfrm>
              <a:off x="2843808" y="4371950"/>
              <a:ext cx="288032" cy="288032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AR" dirty="0" smtClean="0"/>
                <a:t>6</a:t>
              </a:r>
              <a:endParaRPr lang="es-AR" dirty="0"/>
            </a:p>
          </p:txBody>
        </p:sp>
      </p:grp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3683</TotalTime>
  <Words>201</Words>
  <Application>Microsoft Office PowerPoint</Application>
  <PresentationFormat>Presentación en pantalla (16:9)</PresentationFormat>
  <Paragraphs>38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Tema de Office</vt:lpstr>
      <vt:lpstr>Diapositiva 1</vt:lpstr>
      <vt:lpstr>¿Qué es el INYM?</vt:lpstr>
      <vt:lpstr>¿Cuáles son sus objetivos?</vt:lpstr>
      <vt:lpstr>¿Cómo funciona?</vt:lpstr>
      <vt:lpstr>¿Cómo se financia?</vt:lpstr>
      <vt:lpstr>¿Qué hace el INYM?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Charles</dc:creator>
  <cp:lastModifiedBy>mcuevas</cp:lastModifiedBy>
  <cp:revision>187</cp:revision>
  <dcterms:created xsi:type="dcterms:W3CDTF">2007-05-03T10:42:38Z</dcterms:created>
  <dcterms:modified xsi:type="dcterms:W3CDTF">2020-09-07T13:52:33Z</dcterms:modified>
</cp:coreProperties>
</file>