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27" r:id="rId3"/>
    <p:sldId id="328" r:id="rId4"/>
    <p:sldId id="329" r:id="rId5"/>
    <p:sldId id="356" r:id="rId6"/>
    <p:sldId id="358" r:id="rId7"/>
  </p:sldIdLst>
  <p:sldSz cx="9144000" cy="5143500" type="screen16x9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  <a:srgbClr val="66FF33"/>
    <a:srgbClr val="99FF33"/>
    <a:srgbClr val="000000"/>
    <a:srgbClr val="7F7F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9554" autoAdjust="0"/>
  </p:normalViewPr>
  <p:slideViewPr>
    <p:cSldViewPr>
      <p:cViewPr>
        <p:scale>
          <a:sx n="70" d="100"/>
          <a:sy n="70" d="100"/>
        </p:scale>
        <p:origin x="-128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6" y="-10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825D70-A335-4ACF-A87C-6CF607175D1F}" type="datetimeFigureOut">
              <a:rPr lang="es-ES"/>
              <a:pPr>
                <a:defRPr/>
              </a:pPr>
              <a:t>07/09/2020</a:t>
            </a:fld>
            <a:endParaRPr lang="es-E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5C234F-A476-4ABE-9B51-3A5D2CD010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5430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626FDD-554A-42C7-9350-59A36F30E759}" type="datetimeFigureOut">
              <a:rPr lang="es-ES"/>
              <a:pPr>
                <a:defRPr/>
              </a:pPr>
              <a:t>07/09/2020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39" y="4860088"/>
            <a:ext cx="5678824" cy="4606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1186C5-9567-400D-B053-AB7814F1B6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69624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6F77-B155-4F7A-945D-029382F4CF99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8BB9-67C9-46E5-AC1C-FFBD4DF5F83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FCC2-F589-46F3-830C-9912AE31C438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FCBD-1219-4253-805D-131A9AF7832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AC22-A2A6-453E-8C7A-695B3EA85FE5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94FE-A517-4C58-BC8B-D035A484FFA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C39F-181C-4CAE-8412-EA4E0556772C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9AB1-EE0B-4739-B124-0248462FD9B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BCBF-5876-4DC7-83ED-9B50813A3E64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484C-5ED9-4414-9A89-8954188A1F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015F-20D3-49B5-8B47-FBD3E6DB4B36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63C5-4EBF-4D12-BA32-9228A1EBB05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D49A-752C-403C-B48D-4E797F349A11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EE40-38C8-42BF-ADF3-E6DA915BFA5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7E81-5EF7-4849-9689-2BABBB1423EF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0750-9249-4910-A9EE-E0DEB0F7205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3DEE-92D6-43AF-9482-E989E9A079A8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6774-049E-41E3-9DF7-E05C98E31EB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EFCD-E64E-4CFC-A8BE-43E235AAC387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3305-FA60-4C13-B38F-384ABC1AB33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2060-6EE9-476E-826C-EFF9397FF8C2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1DE0-5ACE-49CF-BF3A-E3EEB17C05C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DCA8-44CB-441F-B0ED-1C01366EDA2E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2EE9C-D7BA-4002-B733-0245DAA8EE9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6F5B25-E1E4-4762-B9CF-D38B893AAA34}" type="datetimeFigureOut">
              <a:rPr lang="es-ES"/>
              <a:pPr>
                <a:defRPr/>
              </a:pPr>
              <a:t>07/09/2020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5A0932-5EC4-419A-8009-C7D8CA97A3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20863" y="700088"/>
            <a:ext cx="6927850" cy="2000250"/>
          </a:xfrm>
          <a:prstGeom prst="rect">
            <a:avLst/>
          </a:prstGeom>
          <a:solidFill>
            <a:schemeClr val="lt1">
              <a:alpha val="59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339725"/>
            <a:ext cx="624046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835150" y="3292475"/>
            <a:ext cx="6927850" cy="1008063"/>
          </a:xfrm>
          <a:prstGeom prst="rect">
            <a:avLst/>
          </a:prstGeom>
          <a:solidFill>
            <a:schemeClr val="lt1">
              <a:alpha val="59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AR" sz="2000" b="1" dirty="0" smtClean="0">
                <a:solidFill>
                  <a:srgbClr val="404040"/>
                </a:solidFill>
                <a:latin typeface="Arial Black" pitchFamily="34" charset="0"/>
              </a:rPr>
              <a:t>PRESENTACIÓN INSTITUCIONAL </a:t>
            </a:r>
          </a:p>
          <a:p>
            <a:pPr algn="ctr">
              <a:defRPr/>
            </a:pPr>
            <a:endParaRPr lang="es-AR" sz="2000" b="1" dirty="0">
              <a:solidFill>
                <a:srgbClr val="40404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051720" y="1275606"/>
            <a:ext cx="5544616" cy="3168352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928813" y="142875"/>
            <a:ext cx="6757987" cy="857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AR" sz="3600" b="1" dirty="0" smtClean="0">
                <a:solidFill>
                  <a:schemeClr val="bg1">
                    <a:lumMod val="95000"/>
                  </a:schemeClr>
                </a:solidFill>
              </a:rPr>
              <a:t>¿Qué es el INYM?</a:t>
            </a:r>
            <a:endParaRPr lang="es-E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56222" y="1499021"/>
            <a:ext cx="4464050" cy="2728913"/>
          </a:xfrm>
          <a:prstGeom prst="rect">
            <a:avLst/>
          </a:prstGeom>
          <a:ln/>
        </p:spPr>
        <p:txBody>
          <a:bodyPr>
            <a:normAutofit fontScale="92500" lnSpcReduction="10000"/>
          </a:bodyPr>
          <a:lstStyle/>
          <a:p>
            <a:pPr marL="342900" indent="-327025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E</a:t>
            </a: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nte </a:t>
            </a:r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 </a:t>
            </a:r>
            <a:r>
              <a:rPr lang="es-A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derecho </a:t>
            </a:r>
            <a:r>
              <a:rPr lang="es-ES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público n</a:t>
            </a:r>
            <a:r>
              <a:rPr lang="es-A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o  estatal</a:t>
            </a:r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con </a:t>
            </a:r>
            <a:r>
              <a:rPr lang="es-A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jurisdicción </a:t>
            </a:r>
            <a:r>
              <a:rPr lang="es-A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nacional</a:t>
            </a:r>
            <a:endParaRPr lang="es-AR" sz="19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342900" indent="-327025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</a:t>
            </a: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epresenta </a:t>
            </a:r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 </a:t>
            </a:r>
            <a:r>
              <a:rPr lang="es-A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todo el sector </a:t>
            </a: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yerbatero</a:t>
            </a:r>
            <a:endParaRPr lang="es-AR" sz="1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342900" indent="-327025" algn="ctr" fontAlgn="auto"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Año creación: </a:t>
            </a:r>
            <a:r>
              <a:rPr lang="es-A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2002 </a:t>
            </a: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por </a:t>
            </a:r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ley</a:t>
            </a:r>
          </a:p>
          <a:p>
            <a:pPr marL="342900" indent="-327025" algn="ctr" fontAlgn="auto"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Nº </a:t>
            </a:r>
            <a:r>
              <a:rPr lang="es-A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25.564 </a:t>
            </a:r>
          </a:p>
          <a:p>
            <a:pPr marL="342900" indent="-327025" algn="ctr" fontAlgn="auto"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reglamentado por </a:t>
            </a:r>
            <a:r>
              <a:rPr lang="es-A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decreto</a:t>
            </a:r>
            <a:endParaRPr lang="es-AR" sz="1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342900" indent="-327025" algn="ctr" fontAlgn="auto">
              <a:lnSpc>
                <a:spcPct val="120000"/>
              </a:lnSpc>
              <a:spcBef>
                <a:spcPct val="2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Nº 1.240/02.</a:t>
            </a:r>
            <a:endParaRPr lang="es-AR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23728" y="1071552"/>
            <a:ext cx="6192688" cy="380445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928813" y="142875"/>
            <a:ext cx="6757987" cy="857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AR" sz="3600" b="1" dirty="0" smtClean="0">
                <a:solidFill>
                  <a:schemeClr val="bg1">
                    <a:lumMod val="95000"/>
                  </a:schemeClr>
                </a:solidFill>
              </a:rPr>
              <a:t>¿Cuáles son sus objetivos?</a:t>
            </a:r>
            <a:endParaRPr lang="es-E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3109" y="1203598"/>
            <a:ext cx="5885275" cy="2939788"/>
          </a:xfrm>
          <a:prstGeom prst="rect">
            <a:avLst/>
          </a:prstGeom>
          <a:ln/>
        </p:spPr>
        <p:txBody>
          <a:bodyPr/>
          <a:lstStyle/>
          <a:p>
            <a:pPr marL="342900" indent="-327025" algn="ctr" fontAlgn="auto">
              <a:spcBef>
                <a:spcPts val="0"/>
              </a:spcBef>
              <a:spcAft>
                <a:spcPts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Promover, fomentar y fortalecer el desarrollo de </a:t>
            </a:r>
            <a:r>
              <a:rPr lang="es-E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la producción</a:t>
            </a:r>
            <a:r>
              <a:rPr lang="es-ES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, elaboración, industrialización, </a:t>
            </a:r>
            <a:r>
              <a:rPr lang="es-E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 comercialización </a:t>
            </a:r>
            <a:r>
              <a:rPr lang="es-ES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y consumo de la yerba mate y derivados, en sus diferentes modalidades de consumo y usos, procurando la sustentabilidad de los distintos sectores involucrados en la </a:t>
            </a:r>
            <a:r>
              <a:rPr lang="es-E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actividad.</a:t>
            </a:r>
            <a:endParaRPr lang="es-AR" sz="25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35696" y="915566"/>
            <a:ext cx="6768752" cy="396044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28813" y="58738"/>
            <a:ext cx="6757987" cy="857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AR" sz="3600" b="1" dirty="0" smtClean="0">
                <a:solidFill>
                  <a:schemeClr val="bg1">
                    <a:lumMod val="95000"/>
                  </a:schemeClr>
                </a:solidFill>
              </a:rPr>
              <a:t>¿Cómo funciona?</a:t>
            </a:r>
            <a:endParaRPr lang="es-E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051720" y="1059582"/>
            <a:ext cx="6408712" cy="3672408"/>
          </a:xfrm>
          <a:prstGeom prst="rect">
            <a:avLst/>
          </a:prstGeom>
          <a:ln/>
        </p:spPr>
        <p:txBody>
          <a:bodyPr/>
          <a:lstStyle/>
          <a:p>
            <a:pPr marL="342900" indent="-327025" fontAlgn="auto">
              <a:spcBef>
                <a:spcPts val="0"/>
              </a:spcBef>
              <a:spcAft>
                <a:spcPts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Directorio  conformado por 12 Miembros: 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PRESIDENTE: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Poder Ejecutivo Nacional 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1 DIRECTOR: 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Gobierno de Corrientes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DIRECTOR: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Gobierno de Misiones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DIRECTORES: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Industrial 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DIRECTORES: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Cooperativo 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DIRECTORES: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Productores Primarios 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DIRECTOR: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Secaderos</a:t>
            </a:r>
          </a:p>
          <a:p>
            <a:pPr marL="342900" indent="-3270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DIRECTOR: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de los Trabajadores Rurales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63688" y="987574"/>
            <a:ext cx="4104456" cy="381642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28813" y="58738"/>
            <a:ext cx="6757987" cy="857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AR" sz="3600" b="1" dirty="0" smtClean="0">
                <a:solidFill>
                  <a:schemeClr val="bg1">
                    <a:lumMod val="95000"/>
                  </a:schemeClr>
                </a:solidFill>
              </a:rPr>
              <a:t>¿Cómo se financia?</a:t>
            </a:r>
            <a:endParaRPr lang="es-E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63688" y="987574"/>
            <a:ext cx="3888432" cy="3744416"/>
          </a:xfrm>
          <a:prstGeom prst="rect">
            <a:avLst/>
          </a:prstGeom>
          <a:ln/>
        </p:spPr>
        <p:txBody>
          <a:bodyPr/>
          <a:lstStyle/>
          <a:p>
            <a:pPr indent="15875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El Instituto </a:t>
            </a:r>
            <a:r>
              <a:rPr lang="es-A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se financia con la </a:t>
            </a:r>
            <a:r>
              <a:rPr lang="es-AR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Tasa de Fiscalización. </a:t>
            </a:r>
          </a:p>
          <a:p>
            <a:pPr indent="15875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AR" sz="2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  <a:p>
            <a:pPr indent="15875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AR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Todos los paquetes de Yerba Mate deben llevar adherida una estampilla que certifica su pago.</a:t>
            </a:r>
            <a:endParaRPr lang="es-AR" sz="25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+mn-cs"/>
            </a:endParaRPr>
          </a:p>
        </p:txBody>
      </p:sp>
      <p:pic>
        <p:nvPicPr>
          <p:cNvPr id="7" name="6 Imagen" descr="unnamed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44208" y="1851670"/>
            <a:ext cx="1714951" cy="136815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051720" y="1039044"/>
            <a:ext cx="5616624" cy="390897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28813" y="58738"/>
            <a:ext cx="6757987" cy="857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AR" sz="3600" b="1" dirty="0" smtClean="0">
                <a:solidFill>
                  <a:schemeClr val="bg1">
                    <a:lumMod val="95000"/>
                  </a:schemeClr>
                </a:solidFill>
              </a:rPr>
              <a:t>¿Qué hace el INYM?</a:t>
            </a:r>
            <a:endParaRPr lang="es-E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2699792" y="1131590"/>
            <a:ext cx="3024336" cy="3670667"/>
            <a:chOff x="2843808" y="1419622"/>
            <a:chExt cx="3024336" cy="3670667"/>
          </a:xfrm>
        </p:grpSpPr>
        <p:sp>
          <p:nvSpPr>
            <p:cNvPr id="8" name="7 CuadroTexto"/>
            <p:cNvSpPr txBox="1"/>
            <p:nvPr/>
          </p:nvSpPr>
          <p:spPr>
            <a:xfrm>
              <a:off x="3059832" y="1563638"/>
              <a:ext cx="1584176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bg1"/>
                  </a:solidFill>
                </a:rPr>
                <a:t>FISCALIZA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059832" y="2139702"/>
              <a:ext cx="1584176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bg1"/>
                  </a:solidFill>
                </a:rPr>
                <a:t>PROMOCIONA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059832" y="2715766"/>
              <a:ext cx="1584176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bg1"/>
                  </a:solidFill>
                </a:rPr>
                <a:t>INVESTIGA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059832" y="3291830"/>
              <a:ext cx="1584176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bg1"/>
                  </a:solidFill>
                </a:rPr>
                <a:t>DESARROLLA</a:t>
              </a:r>
              <a:endParaRPr lang="es-AR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59832" y="3867894"/>
              <a:ext cx="1584176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bg1"/>
                  </a:solidFill>
                </a:rPr>
                <a:t>CAPACITA</a:t>
              </a:r>
              <a:endParaRPr lang="es-AR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059832" y="4443958"/>
              <a:ext cx="2808312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AR" b="1" dirty="0" smtClean="0">
                  <a:solidFill>
                    <a:schemeClr val="bg1"/>
                  </a:solidFill>
                </a:rPr>
                <a:t>ACUERDA PRECIO DE LA MATERIA PRIMA</a:t>
              </a:r>
              <a:endParaRPr lang="es-AR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13 Elipse"/>
            <p:cNvSpPr/>
            <p:nvPr/>
          </p:nvSpPr>
          <p:spPr>
            <a:xfrm>
              <a:off x="2843808" y="1419622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1</a:t>
              </a:r>
              <a:endParaRPr lang="es-AR" dirty="0"/>
            </a:p>
          </p:txBody>
        </p:sp>
        <p:sp>
          <p:nvSpPr>
            <p:cNvPr id="15" name="14 Elipse"/>
            <p:cNvSpPr/>
            <p:nvPr/>
          </p:nvSpPr>
          <p:spPr>
            <a:xfrm>
              <a:off x="2843808" y="1995686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2</a:t>
              </a:r>
              <a:endParaRPr lang="es-AR" dirty="0"/>
            </a:p>
          </p:txBody>
        </p:sp>
        <p:sp>
          <p:nvSpPr>
            <p:cNvPr id="16" name="15 Elipse"/>
            <p:cNvSpPr/>
            <p:nvPr/>
          </p:nvSpPr>
          <p:spPr>
            <a:xfrm>
              <a:off x="2843808" y="2571750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3</a:t>
              </a:r>
              <a:endParaRPr lang="es-AR" dirty="0"/>
            </a:p>
          </p:txBody>
        </p:sp>
        <p:sp>
          <p:nvSpPr>
            <p:cNvPr id="17" name="16 Elipse"/>
            <p:cNvSpPr/>
            <p:nvPr/>
          </p:nvSpPr>
          <p:spPr>
            <a:xfrm>
              <a:off x="2843808" y="3219822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4</a:t>
              </a:r>
              <a:endParaRPr lang="es-AR" dirty="0"/>
            </a:p>
          </p:txBody>
        </p:sp>
        <p:sp>
          <p:nvSpPr>
            <p:cNvPr id="18" name="17 Elipse"/>
            <p:cNvSpPr/>
            <p:nvPr/>
          </p:nvSpPr>
          <p:spPr>
            <a:xfrm>
              <a:off x="2843808" y="3795886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5</a:t>
              </a:r>
              <a:endParaRPr lang="es-AR" dirty="0"/>
            </a:p>
          </p:txBody>
        </p:sp>
        <p:sp>
          <p:nvSpPr>
            <p:cNvPr id="19" name="18 Elipse"/>
            <p:cNvSpPr/>
            <p:nvPr/>
          </p:nvSpPr>
          <p:spPr>
            <a:xfrm>
              <a:off x="2843808" y="4371950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6</a:t>
              </a:r>
              <a:endParaRPr lang="es-AR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201</Words>
  <Application>Microsoft Office PowerPoint</Application>
  <PresentationFormat>Presentación en pantalla (16:9)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¿Qué es el INYM?</vt:lpstr>
      <vt:lpstr>¿Cuáles son sus objetivos?</vt:lpstr>
      <vt:lpstr>¿Cómo funciona?</vt:lpstr>
      <vt:lpstr>¿Cómo se financia?</vt:lpstr>
      <vt:lpstr>¿Qué hace el INYM?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Charles</dc:creator>
  <cp:lastModifiedBy>mcuevas</cp:lastModifiedBy>
  <cp:revision>187</cp:revision>
  <dcterms:created xsi:type="dcterms:W3CDTF">2007-05-03T10:42:38Z</dcterms:created>
  <dcterms:modified xsi:type="dcterms:W3CDTF">2020-09-07T13:52:33Z</dcterms:modified>
</cp:coreProperties>
</file>